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59"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2"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F985B7D-03C1-40E8-AE12-E37A1BB08597}" type="datetimeFigureOut">
              <a:rPr lang="pl-PL" smtClean="0"/>
              <a:t>20.10.2016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985B7D-03C1-40E8-AE12-E37A1BB08597}" type="datetimeFigureOut">
              <a:rPr lang="pl-PL" smtClean="0"/>
              <a:t>20.10.2016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985B7D-03C1-40E8-AE12-E37A1BB08597}" type="datetimeFigureOut">
              <a:rPr lang="pl-PL" smtClean="0"/>
              <a:t>20.10.2016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985B7D-03C1-40E8-AE12-E37A1BB08597}" type="datetimeFigureOut">
              <a:rPr lang="pl-PL" smtClean="0"/>
              <a:t>20.10.2016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985B7D-03C1-40E8-AE12-E37A1BB08597}" type="datetimeFigureOut">
              <a:rPr lang="pl-PL" smtClean="0"/>
              <a:t>20.10.2016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F985B7D-03C1-40E8-AE12-E37A1BB08597}" type="datetimeFigureOut">
              <a:rPr lang="pl-PL" smtClean="0"/>
              <a:t>20.10.2016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F985B7D-03C1-40E8-AE12-E37A1BB08597}" type="datetimeFigureOut">
              <a:rPr lang="pl-PL" smtClean="0"/>
              <a:t>20.10.2016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F985B7D-03C1-40E8-AE12-E37A1BB08597}" type="datetimeFigureOut">
              <a:rPr lang="pl-PL" smtClean="0"/>
              <a:t>20.10.2016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F985B7D-03C1-40E8-AE12-E37A1BB08597}" type="datetimeFigureOut">
              <a:rPr lang="pl-PL" smtClean="0"/>
              <a:t>20.10.2016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F985B7D-03C1-40E8-AE12-E37A1BB08597}" type="datetimeFigureOut">
              <a:rPr lang="pl-PL" smtClean="0"/>
              <a:t>20.10.2016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F985B7D-03C1-40E8-AE12-E37A1BB08597}" type="datetimeFigureOut">
              <a:rPr lang="pl-PL" smtClean="0"/>
              <a:t>20.10.2016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17E44F7-D08F-4070-8262-D6F4B839F113}"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85B7D-03C1-40E8-AE12-E37A1BB08597}" type="datetimeFigureOut">
              <a:rPr lang="pl-PL" smtClean="0"/>
              <a:t>20.10.2016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E44F7-D08F-4070-8262-D6F4B839F113}"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xilo.krakow.p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dirty="0"/>
          </a:p>
        </p:txBody>
      </p:sp>
      <p:sp>
        <p:nvSpPr>
          <p:cNvPr id="3" name="Podtytuł 2"/>
          <p:cNvSpPr>
            <a:spLocks noGrp="1"/>
          </p:cNvSpPr>
          <p:nvPr>
            <p:ph type="subTitle" idx="1"/>
          </p:nvPr>
        </p:nvSpPr>
        <p:spPr/>
        <p:txBody>
          <a:bodyPr>
            <a:normAutofit fontScale="92500" lnSpcReduction="20000"/>
          </a:bodyPr>
          <a:lstStyle/>
          <a:p>
            <a:r>
              <a:rPr lang="pl-PL" b="1" i="1" dirty="0" smtClean="0"/>
              <a:t>Mój </a:t>
            </a:r>
            <a:r>
              <a:rPr lang="pl-PL" b="1" i="1" dirty="0"/>
              <a:t>mikroregion w makro-Europie. Europejczyk w zrestrukturyzowanej przestrzeni</a:t>
            </a:r>
            <a:r>
              <a:rPr lang="pl-PL" b="1" i="1" dirty="0" smtClean="0"/>
              <a:t>.</a:t>
            </a:r>
          </a:p>
          <a:p>
            <a:r>
              <a:rPr lang="pl-PL" b="1" i="1" dirty="0" smtClean="0"/>
              <a:t>1.09.2016-30.06.2019</a:t>
            </a:r>
          </a:p>
          <a:p>
            <a:endParaRPr lang="pl-PL" dirty="0"/>
          </a:p>
        </p:txBody>
      </p:sp>
      <p:pic>
        <p:nvPicPr>
          <p:cNvPr id="4" name="Obraz 3" descr="EU flag-Erasmus+_vect_POS.jpg"/>
          <p:cNvPicPr>
            <a:picLocks noChangeAspect="1"/>
          </p:cNvPicPr>
          <p:nvPr/>
        </p:nvPicPr>
        <p:blipFill>
          <a:blip r:embed="rId2" cstate="print"/>
          <a:stretch>
            <a:fillRect/>
          </a:stretch>
        </p:blipFill>
        <p:spPr>
          <a:xfrm>
            <a:off x="971600" y="980728"/>
            <a:ext cx="7488832" cy="227332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Craiova</a:t>
            </a:r>
            <a:r>
              <a:rPr lang="pl-PL" dirty="0" smtClean="0"/>
              <a:t> w Rumunii</a:t>
            </a:r>
            <a:endParaRPr lang="pl-PL" dirty="0"/>
          </a:p>
        </p:txBody>
      </p:sp>
      <p:sp>
        <p:nvSpPr>
          <p:cNvPr id="3" name="Symbol zastępczy tekstu 2"/>
          <p:cNvSpPr>
            <a:spLocks noGrp="1"/>
          </p:cNvSpPr>
          <p:nvPr>
            <p:ph type="body" idx="1"/>
          </p:nvPr>
        </p:nvSpPr>
        <p:spPr/>
        <p:txBody>
          <a:bodyPr/>
          <a:lstStyle/>
          <a:p>
            <a:r>
              <a:rPr lang="pl-PL" dirty="0" smtClean="0"/>
              <a:t>Kiedy?</a:t>
            </a:r>
            <a:endParaRPr lang="pl-PL" dirty="0"/>
          </a:p>
        </p:txBody>
      </p:sp>
      <p:sp>
        <p:nvSpPr>
          <p:cNvPr id="4" name="Symbol zastępczy zawartości 3"/>
          <p:cNvSpPr>
            <a:spLocks noGrp="1"/>
          </p:cNvSpPr>
          <p:nvPr>
            <p:ph sz="half" idx="2"/>
          </p:nvPr>
        </p:nvSpPr>
        <p:spPr/>
        <p:txBody>
          <a:bodyPr/>
          <a:lstStyle/>
          <a:p>
            <a:pPr>
              <a:buNone/>
            </a:pPr>
            <a:r>
              <a:rPr lang="pl-PL" dirty="0" smtClean="0"/>
              <a:t>Październik 2017</a:t>
            </a:r>
          </a:p>
          <a:p>
            <a:pPr>
              <a:buNone/>
            </a:pPr>
            <a:endParaRPr lang="pl-PL" dirty="0"/>
          </a:p>
          <a:p>
            <a:pPr>
              <a:buNone/>
            </a:pPr>
            <a:endParaRPr lang="pl-PL" dirty="0" smtClean="0"/>
          </a:p>
          <a:p>
            <a:pPr>
              <a:buNone/>
            </a:pPr>
            <a:endParaRPr lang="pl-PL" dirty="0"/>
          </a:p>
          <a:p>
            <a:pPr>
              <a:buNone/>
            </a:pPr>
            <a:endParaRPr lang="pl-PL" dirty="0"/>
          </a:p>
        </p:txBody>
      </p:sp>
      <p:sp>
        <p:nvSpPr>
          <p:cNvPr id="5" name="Symbol zastępczy tekstu 4"/>
          <p:cNvSpPr>
            <a:spLocks noGrp="1"/>
          </p:cNvSpPr>
          <p:nvPr>
            <p:ph type="body" sz="quarter" idx="3"/>
          </p:nvPr>
        </p:nvSpPr>
        <p:spPr/>
        <p:txBody>
          <a:bodyPr/>
          <a:lstStyle/>
          <a:p>
            <a:r>
              <a:rPr lang="pl-PL" dirty="0" smtClean="0"/>
              <a:t>Temat:</a:t>
            </a:r>
            <a:endParaRPr lang="pl-PL" dirty="0"/>
          </a:p>
        </p:txBody>
      </p:sp>
      <p:sp>
        <p:nvSpPr>
          <p:cNvPr id="6" name="Symbol zastępczy zawartości 5"/>
          <p:cNvSpPr>
            <a:spLocks noGrp="1"/>
          </p:cNvSpPr>
          <p:nvPr>
            <p:ph sz="quarter" idx="4"/>
          </p:nvPr>
        </p:nvSpPr>
        <p:spPr/>
        <p:txBody>
          <a:bodyPr>
            <a:normAutofit fontScale="92500" lnSpcReduction="20000"/>
          </a:bodyPr>
          <a:lstStyle/>
          <a:p>
            <a:pPr>
              <a:buNone/>
            </a:pPr>
            <a:r>
              <a:rPr lang="pl-PL" dirty="0" smtClean="0"/>
              <a:t>	Zaprezentowane zostaną mapy, przygotowane przez każdą szkołę, przedstawiających: zagadnienia demograficzne związane z danym regionem (struktura wieku, zawodowa, rozmieszczenie ludności, migracje, gęstość zaludnienia), lokalizację przedsiębiorstw, warunki przyrodnicze (surowce mineralne, gleby, ukształtowanie terenu) </a:t>
            </a:r>
            <a:endParaRPr lang="pl-PL" dirty="0"/>
          </a:p>
        </p:txBody>
      </p:sp>
      <p:pic>
        <p:nvPicPr>
          <p:cNvPr id="8" name="Obraz 7" descr="EU flag-Erasmus+_vect_POS.jpg"/>
          <p:cNvPicPr>
            <a:picLocks noChangeAspect="1"/>
          </p:cNvPicPr>
          <p:nvPr/>
        </p:nvPicPr>
        <p:blipFill>
          <a:blip r:embed="rId2" cstate="print"/>
          <a:stretch>
            <a:fillRect/>
          </a:stretch>
        </p:blipFill>
        <p:spPr>
          <a:xfrm>
            <a:off x="179512" y="260648"/>
            <a:ext cx="2267744" cy="647762"/>
          </a:xfrm>
          <a:prstGeom prst="rect">
            <a:avLst/>
          </a:prstGeom>
        </p:spPr>
      </p:pic>
      <p:pic>
        <p:nvPicPr>
          <p:cNvPr id="9" name="Obraz 8" descr="craiova1.jpg"/>
          <p:cNvPicPr>
            <a:picLocks noChangeAspect="1"/>
          </p:cNvPicPr>
          <p:nvPr/>
        </p:nvPicPr>
        <p:blipFill>
          <a:blip r:embed="rId3" cstate="print"/>
          <a:stretch>
            <a:fillRect/>
          </a:stretch>
        </p:blipFill>
        <p:spPr>
          <a:xfrm>
            <a:off x="251520" y="2636912"/>
            <a:ext cx="4637315" cy="331236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Leganes</a:t>
            </a:r>
            <a:r>
              <a:rPr lang="pl-PL" dirty="0" smtClean="0"/>
              <a:t> w Hiszpanii</a:t>
            </a:r>
            <a:endParaRPr lang="pl-PL" dirty="0"/>
          </a:p>
        </p:txBody>
      </p:sp>
      <p:sp>
        <p:nvSpPr>
          <p:cNvPr id="3" name="Symbol zastępczy tekstu 2"/>
          <p:cNvSpPr>
            <a:spLocks noGrp="1"/>
          </p:cNvSpPr>
          <p:nvPr>
            <p:ph type="body" idx="1"/>
          </p:nvPr>
        </p:nvSpPr>
        <p:spPr/>
        <p:txBody>
          <a:bodyPr/>
          <a:lstStyle/>
          <a:p>
            <a:r>
              <a:rPr lang="pl-PL" dirty="0" smtClean="0"/>
              <a:t>Kiedy?</a:t>
            </a:r>
            <a:endParaRPr lang="pl-PL" dirty="0"/>
          </a:p>
        </p:txBody>
      </p:sp>
      <p:sp>
        <p:nvSpPr>
          <p:cNvPr id="4" name="Symbol zastępczy zawartości 3"/>
          <p:cNvSpPr>
            <a:spLocks noGrp="1"/>
          </p:cNvSpPr>
          <p:nvPr>
            <p:ph sz="half" idx="2"/>
          </p:nvPr>
        </p:nvSpPr>
        <p:spPr/>
        <p:txBody>
          <a:bodyPr/>
          <a:lstStyle/>
          <a:p>
            <a:pPr>
              <a:buNone/>
            </a:pPr>
            <a:r>
              <a:rPr lang="pl-PL" dirty="0" smtClean="0"/>
              <a:t>Kwiecień 2018</a:t>
            </a:r>
          </a:p>
          <a:p>
            <a:pPr>
              <a:buNone/>
            </a:pPr>
            <a:endParaRPr lang="pl-PL" dirty="0"/>
          </a:p>
          <a:p>
            <a:pPr>
              <a:buNone/>
            </a:pPr>
            <a:endParaRPr lang="pl-PL" dirty="0"/>
          </a:p>
        </p:txBody>
      </p:sp>
      <p:sp>
        <p:nvSpPr>
          <p:cNvPr id="5" name="Symbol zastępczy tekstu 4"/>
          <p:cNvSpPr>
            <a:spLocks noGrp="1"/>
          </p:cNvSpPr>
          <p:nvPr>
            <p:ph type="body" sz="quarter" idx="3"/>
          </p:nvPr>
        </p:nvSpPr>
        <p:spPr/>
        <p:txBody>
          <a:bodyPr/>
          <a:lstStyle/>
          <a:p>
            <a:r>
              <a:rPr lang="pl-PL" dirty="0" smtClean="0"/>
              <a:t>Temat:</a:t>
            </a:r>
            <a:endParaRPr lang="pl-PL" dirty="0"/>
          </a:p>
        </p:txBody>
      </p:sp>
      <p:sp>
        <p:nvSpPr>
          <p:cNvPr id="6" name="Symbol zastępczy zawartości 5"/>
          <p:cNvSpPr>
            <a:spLocks noGrp="1"/>
          </p:cNvSpPr>
          <p:nvPr>
            <p:ph sz="quarter" idx="4"/>
          </p:nvPr>
        </p:nvSpPr>
        <p:spPr/>
        <p:txBody>
          <a:bodyPr/>
          <a:lstStyle/>
          <a:p>
            <a:pPr>
              <a:buNone/>
            </a:pPr>
            <a:r>
              <a:rPr lang="pl-PL" dirty="0"/>
              <a:t>	</a:t>
            </a:r>
            <a:endParaRPr lang="pl-PL" dirty="0" smtClean="0"/>
          </a:p>
          <a:p>
            <a:pPr>
              <a:buNone/>
            </a:pPr>
            <a:r>
              <a:rPr lang="pl-PL" dirty="0"/>
              <a:t>	</a:t>
            </a:r>
            <a:r>
              <a:rPr lang="pl-PL" dirty="0" smtClean="0"/>
              <a:t>Zastosujemy technikę wzajemnego uczenia się aby podnieść wiedzę i umiejętności uczestników w obszarach związanych z techniką negocjacji, prezentacji i twórczego rozwiązywania problemów. </a:t>
            </a:r>
            <a:endParaRPr lang="pl-PL" dirty="0"/>
          </a:p>
        </p:txBody>
      </p:sp>
      <p:pic>
        <p:nvPicPr>
          <p:cNvPr id="7" name="Obraz 6" descr="leganes.jpg"/>
          <p:cNvPicPr>
            <a:picLocks noChangeAspect="1"/>
          </p:cNvPicPr>
          <p:nvPr/>
        </p:nvPicPr>
        <p:blipFill>
          <a:blip r:embed="rId2" cstate="print"/>
          <a:stretch>
            <a:fillRect/>
          </a:stretch>
        </p:blipFill>
        <p:spPr>
          <a:xfrm>
            <a:off x="323528" y="3140968"/>
            <a:ext cx="4368191" cy="2304256"/>
          </a:xfrm>
          <a:prstGeom prst="rect">
            <a:avLst/>
          </a:prstGeom>
        </p:spPr>
      </p:pic>
      <p:pic>
        <p:nvPicPr>
          <p:cNvPr id="8" name="Obraz 7" descr="EU flag-Erasmus+_vect_POS.jpg"/>
          <p:cNvPicPr>
            <a:picLocks noChangeAspect="1"/>
          </p:cNvPicPr>
          <p:nvPr/>
        </p:nvPicPr>
        <p:blipFill>
          <a:blip r:embed="rId3" cstate="print"/>
          <a:stretch>
            <a:fillRect/>
          </a:stretch>
        </p:blipFill>
        <p:spPr>
          <a:xfrm>
            <a:off x="0" y="260648"/>
            <a:ext cx="2123728" cy="60662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Aversa</a:t>
            </a:r>
            <a:r>
              <a:rPr lang="pl-PL" dirty="0" smtClean="0"/>
              <a:t> we Włoszech</a:t>
            </a:r>
            <a:endParaRPr lang="pl-PL" dirty="0"/>
          </a:p>
        </p:txBody>
      </p:sp>
      <p:sp>
        <p:nvSpPr>
          <p:cNvPr id="3" name="Symbol zastępczy tekstu 2"/>
          <p:cNvSpPr>
            <a:spLocks noGrp="1"/>
          </p:cNvSpPr>
          <p:nvPr>
            <p:ph type="body" idx="1"/>
          </p:nvPr>
        </p:nvSpPr>
        <p:spPr/>
        <p:txBody>
          <a:bodyPr/>
          <a:lstStyle/>
          <a:p>
            <a:r>
              <a:rPr lang="pl-PL" dirty="0" smtClean="0"/>
              <a:t>Kiedy?</a:t>
            </a:r>
            <a:endParaRPr lang="pl-PL" dirty="0"/>
          </a:p>
        </p:txBody>
      </p:sp>
      <p:sp>
        <p:nvSpPr>
          <p:cNvPr id="4" name="Symbol zastępczy zawartości 3"/>
          <p:cNvSpPr>
            <a:spLocks noGrp="1"/>
          </p:cNvSpPr>
          <p:nvPr>
            <p:ph sz="half" idx="2"/>
          </p:nvPr>
        </p:nvSpPr>
        <p:spPr/>
        <p:txBody>
          <a:bodyPr/>
          <a:lstStyle/>
          <a:p>
            <a:pPr>
              <a:buNone/>
            </a:pPr>
            <a:r>
              <a:rPr lang="pl-PL" dirty="0" smtClean="0"/>
              <a:t>Październik 2018</a:t>
            </a:r>
          </a:p>
          <a:p>
            <a:pPr>
              <a:buNone/>
            </a:pPr>
            <a:endParaRPr lang="pl-PL" dirty="0"/>
          </a:p>
          <a:p>
            <a:pPr>
              <a:buNone/>
            </a:pPr>
            <a:endParaRPr lang="pl-PL" dirty="0"/>
          </a:p>
        </p:txBody>
      </p:sp>
      <p:sp>
        <p:nvSpPr>
          <p:cNvPr id="5" name="Symbol zastępczy tekstu 4"/>
          <p:cNvSpPr>
            <a:spLocks noGrp="1"/>
          </p:cNvSpPr>
          <p:nvPr>
            <p:ph type="body" sz="quarter" idx="3"/>
          </p:nvPr>
        </p:nvSpPr>
        <p:spPr/>
        <p:txBody>
          <a:bodyPr/>
          <a:lstStyle/>
          <a:p>
            <a:r>
              <a:rPr lang="pl-PL" dirty="0" smtClean="0"/>
              <a:t>Temat:</a:t>
            </a:r>
            <a:endParaRPr lang="pl-PL" dirty="0"/>
          </a:p>
        </p:txBody>
      </p:sp>
      <p:sp>
        <p:nvSpPr>
          <p:cNvPr id="6" name="Symbol zastępczy zawartości 5"/>
          <p:cNvSpPr>
            <a:spLocks noGrp="1"/>
          </p:cNvSpPr>
          <p:nvPr>
            <p:ph sz="quarter" idx="4"/>
          </p:nvPr>
        </p:nvSpPr>
        <p:spPr/>
        <p:txBody>
          <a:bodyPr/>
          <a:lstStyle/>
          <a:p>
            <a:pPr>
              <a:buNone/>
            </a:pPr>
            <a:r>
              <a:rPr lang="pl-PL" dirty="0" smtClean="0"/>
              <a:t>	</a:t>
            </a:r>
          </a:p>
          <a:p>
            <a:pPr>
              <a:buNone/>
            </a:pPr>
            <a:r>
              <a:rPr lang="pl-PL" dirty="0"/>
              <a:t>	</a:t>
            </a:r>
            <a:r>
              <a:rPr lang="pl-PL" dirty="0" smtClean="0"/>
              <a:t>Podczas spotkania zostaną zaprezentowane symulacje przedsiębiorstw przygotowane przez poszczególne szkoły (biznes plany, fundusze europejskie, plan antykryzysowy). </a:t>
            </a:r>
            <a:endParaRPr lang="pl-PL" dirty="0"/>
          </a:p>
        </p:txBody>
      </p:sp>
      <p:pic>
        <p:nvPicPr>
          <p:cNvPr id="7" name="Obraz 6" descr="aversa.jpg"/>
          <p:cNvPicPr>
            <a:picLocks noChangeAspect="1"/>
          </p:cNvPicPr>
          <p:nvPr/>
        </p:nvPicPr>
        <p:blipFill>
          <a:blip r:embed="rId2" cstate="print"/>
          <a:stretch>
            <a:fillRect/>
          </a:stretch>
        </p:blipFill>
        <p:spPr>
          <a:xfrm>
            <a:off x="755576" y="2708920"/>
            <a:ext cx="3764136" cy="3726495"/>
          </a:xfrm>
          <a:prstGeom prst="rect">
            <a:avLst/>
          </a:prstGeom>
        </p:spPr>
      </p:pic>
      <p:pic>
        <p:nvPicPr>
          <p:cNvPr id="8" name="Obraz 7" descr="EU flag-Erasmus+_vect_POS.jpg"/>
          <p:cNvPicPr>
            <a:picLocks noChangeAspect="1"/>
          </p:cNvPicPr>
          <p:nvPr/>
        </p:nvPicPr>
        <p:blipFill>
          <a:blip r:embed="rId3" cstate="print"/>
          <a:stretch>
            <a:fillRect/>
          </a:stretch>
        </p:blipFill>
        <p:spPr>
          <a:xfrm>
            <a:off x="0" y="260648"/>
            <a:ext cx="2267744" cy="64776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Kraków w Polsce</a:t>
            </a:r>
            <a:endParaRPr lang="pl-PL" dirty="0"/>
          </a:p>
        </p:txBody>
      </p:sp>
      <p:sp>
        <p:nvSpPr>
          <p:cNvPr id="3" name="Symbol zastępczy tekstu 2"/>
          <p:cNvSpPr>
            <a:spLocks noGrp="1"/>
          </p:cNvSpPr>
          <p:nvPr>
            <p:ph type="body" idx="1"/>
          </p:nvPr>
        </p:nvSpPr>
        <p:spPr/>
        <p:txBody>
          <a:bodyPr/>
          <a:lstStyle/>
          <a:p>
            <a:r>
              <a:rPr lang="pl-PL" dirty="0" smtClean="0"/>
              <a:t>Kiedy?</a:t>
            </a:r>
            <a:endParaRPr lang="pl-PL" dirty="0"/>
          </a:p>
        </p:txBody>
      </p:sp>
      <p:sp>
        <p:nvSpPr>
          <p:cNvPr id="4" name="Symbol zastępczy zawartości 3"/>
          <p:cNvSpPr>
            <a:spLocks noGrp="1"/>
          </p:cNvSpPr>
          <p:nvPr>
            <p:ph sz="half" idx="2"/>
          </p:nvPr>
        </p:nvSpPr>
        <p:spPr/>
        <p:txBody>
          <a:bodyPr/>
          <a:lstStyle/>
          <a:p>
            <a:pPr>
              <a:buNone/>
            </a:pPr>
            <a:r>
              <a:rPr lang="pl-PL" dirty="0" smtClean="0"/>
              <a:t>Kwiecień 2019</a:t>
            </a:r>
          </a:p>
          <a:p>
            <a:pPr>
              <a:buNone/>
            </a:pPr>
            <a:endParaRPr lang="pl-PL" dirty="0"/>
          </a:p>
          <a:p>
            <a:pPr>
              <a:buNone/>
            </a:pPr>
            <a:endParaRPr lang="pl-PL" dirty="0"/>
          </a:p>
        </p:txBody>
      </p:sp>
      <p:sp>
        <p:nvSpPr>
          <p:cNvPr id="5" name="Symbol zastępczy tekstu 4"/>
          <p:cNvSpPr>
            <a:spLocks noGrp="1"/>
          </p:cNvSpPr>
          <p:nvPr>
            <p:ph type="body" sz="quarter" idx="3"/>
          </p:nvPr>
        </p:nvSpPr>
        <p:spPr>
          <a:xfrm>
            <a:off x="4716016" y="1535113"/>
            <a:ext cx="3970784" cy="525735"/>
          </a:xfrm>
        </p:spPr>
        <p:txBody>
          <a:bodyPr/>
          <a:lstStyle/>
          <a:p>
            <a:r>
              <a:rPr lang="pl-PL" dirty="0" smtClean="0"/>
              <a:t>Temat:</a:t>
            </a:r>
            <a:endParaRPr lang="pl-PL" dirty="0"/>
          </a:p>
        </p:txBody>
      </p:sp>
      <p:sp>
        <p:nvSpPr>
          <p:cNvPr id="6" name="Symbol zastępczy zawartości 5"/>
          <p:cNvSpPr>
            <a:spLocks noGrp="1"/>
          </p:cNvSpPr>
          <p:nvPr>
            <p:ph sz="quarter" idx="4"/>
          </p:nvPr>
        </p:nvSpPr>
        <p:spPr>
          <a:xfrm>
            <a:off x="4572000" y="2132856"/>
            <a:ext cx="4248471" cy="4176463"/>
          </a:xfrm>
        </p:spPr>
        <p:txBody>
          <a:bodyPr>
            <a:normAutofit fontScale="40000" lnSpcReduction="20000"/>
          </a:bodyPr>
          <a:lstStyle/>
          <a:p>
            <a:pPr>
              <a:buNone/>
            </a:pPr>
            <a:r>
              <a:rPr lang="pl-PL" b="1" dirty="0" smtClean="0"/>
              <a:t>	</a:t>
            </a:r>
            <a:r>
              <a:rPr lang="pl-PL" sz="3500" dirty="0" smtClean="0"/>
              <a:t>Będzie to konferencja podsumowująca projekt i prezentująca jego wyniki. Odbędzie się spotkanie z udziałem uczestników mobilności, uczniów i nauczycieli XI LO w Krakowie, przedstawicieli władz lokalnych, oświatowych, zaproszonych dyrektorów/nauczycieli okolicznych szkół oraz mediów. Zostanie zaprezentowany wspólny film edukacyjny obrazujący uwarunkowania gospodarcze, społeczne, ekonomiczne i kulturowe obszarów, które przeszły proces prywatyzacji i restrukturyzacji. Problem ów zostanie ukazany w filmie w kontekście lokalnym, krajowym i europejskim. Zaprezentujemy również przygotowany przez nas atlas map, grę edukacyjną.  oraz kodeks dobrych praktyk. Odbędzie się wystawa zdjęć dokumentujących projekt oraz warsztaty demonstrujące użycie gry edukacyjnej. Zorganizowana również zostanie sesja dyskusji panelowej prezentująca kodeks dobrych praktyk i grę edukacyjną nauczycielom z okolicznych szkół oraz przedstawicielom zainteresowanych organizacji. Odbędzie się też sesja ewaluacyjna oraz wręczenie certyfikatów i drobnych upominków.</a:t>
            </a:r>
            <a:endParaRPr lang="pl-PL" sz="3500" dirty="0"/>
          </a:p>
        </p:txBody>
      </p:sp>
      <p:pic>
        <p:nvPicPr>
          <p:cNvPr id="8" name="Obraz 7" descr="kraków.jpg"/>
          <p:cNvPicPr>
            <a:picLocks noChangeAspect="1"/>
          </p:cNvPicPr>
          <p:nvPr/>
        </p:nvPicPr>
        <p:blipFill>
          <a:blip r:embed="rId2" cstate="print"/>
          <a:stretch>
            <a:fillRect/>
          </a:stretch>
        </p:blipFill>
        <p:spPr>
          <a:xfrm>
            <a:off x="210373" y="3068960"/>
            <a:ext cx="4243328" cy="2376264"/>
          </a:xfrm>
          <a:prstGeom prst="rect">
            <a:avLst/>
          </a:prstGeom>
        </p:spPr>
      </p:pic>
      <p:pic>
        <p:nvPicPr>
          <p:cNvPr id="9" name="Obraz 8" descr="EU flag-Erasmus+_vect_POS.jpg"/>
          <p:cNvPicPr>
            <a:picLocks noChangeAspect="1"/>
          </p:cNvPicPr>
          <p:nvPr/>
        </p:nvPicPr>
        <p:blipFill>
          <a:blip r:embed="rId3" cstate="print"/>
          <a:stretch>
            <a:fillRect/>
          </a:stretch>
        </p:blipFill>
        <p:spPr>
          <a:xfrm>
            <a:off x="251520" y="404664"/>
            <a:ext cx="2051720" cy="58605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Klub projektu Erasmus +</a:t>
            </a:r>
            <a:endParaRPr lang="pl-PL" dirty="0"/>
          </a:p>
        </p:txBody>
      </p:sp>
      <p:sp>
        <p:nvSpPr>
          <p:cNvPr id="3" name="Symbol zastępczy zawartości 2"/>
          <p:cNvSpPr>
            <a:spLocks noGrp="1"/>
          </p:cNvSpPr>
          <p:nvPr>
            <p:ph idx="1"/>
          </p:nvPr>
        </p:nvSpPr>
        <p:spPr>
          <a:xfrm>
            <a:off x="251520" y="1124744"/>
            <a:ext cx="8435280" cy="5001419"/>
          </a:xfrm>
        </p:spPr>
        <p:txBody>
          <a:bodyPr>
            <a:normAutofit lnSpcReduction="10000"/>
          </a:bodyPr>
          <a:lstStyle/>
          <a:p>
            <a:pPr>
              <a:buNone/>
            </a:pPr>
            <a:r>
              <a:rPr lang="pl-PL" dirty="0" smtClean="0"/>
              <a:t>	Do </a:t>
            </a:r>
            <a:r>
              <a:rPr lang="pl-PL" dirty="0"/>
              <a:t>Projektu zostaną </a:t>
            </a:r>
            <a:r>
              <a:rPr lang="pl-PL" dirty="0" err="1" smtClean="0"/>
              <a:t>zakwalifikowanii</a:t>
            </a:r>
            <a:r>
              <a:rPr lang="pl-PL" dirty="0" smtClean="0"/>
              <a:t> </a:t>
            </a:r>
            <a:r>
              <a:rPr lang="pl-PL" dirty="0"/>
              <a:t>uczniowie którzy </a:t>
            </a:r>
            <a:r>
              <a:rPr lang="pl-PL" dirty="0" smtClean="0"/>
              <a:t>do 28 </a:t>
            </a:r>
            <a:r>
              <a:rPr lang="pl-PL" dirty="0" err="1" smtClean="0"/>
              <a:t>pażdziernika</a:t>
            </a:r>
            <a:r>
              <a:rPr lang="pl-PL" dirty="0" smtClean="0"/>
              <a:t> 2016 </a:t>
            </a:r>
            <a:r>
              <a:rPr lang="pl-PL" dirty="0"/>
              <a:t>złożą formularze zgłoszeniowe wraz z wymaganymi </a:t>
            </a:r>
            <a:r>
              <a:rPr lang="pl-PL" dirty="0" smtClean="0"/>
              <a:t>załącznikami (do pobrania na stronie </a:t>
            </a:r>
            <a:r>
              <a:rPr lang="pl-PL" dirty="0" err="1" smtClean="0"/>
              <a:t>www.xilo.krakow.pl</a:t>
            </a:r>
            <a:r>
              <a:rPr lang="pl-PL" dirty="0" smtClean="0"/>
              <a:t> w zakładce projektu):</a:t>
            </a:r>
          </a:p>
          <a:p>
            <a:pPr marL="514350" indent="-514350">
              <a:buAutoNum type="arabicPeriod"/>
            </a:pPr>
            <a:r>
              <a:rPr lang="pl-PL" dirty="0" smtClean="0"/>
              <a:t>Zgoda rodziców</a:t>
            </a:r>
          </a:p>
          <a:p>
            <a:pPr marL="514350" indent="-514350">
              <a:buAutoNum type="arabicPeriod"/>
            </a:pPr>
            <a:r>
              <a:rPr lang="pl-PL" dirty="0" smtClean="0"/>
              <a:t>Deklaracja uczestnika</a:t>
            </a:r>
          </a:p>
          <a:p>
            <a:pPr marL="514350" indent="-514350">
              <a:buAutoNum type="arabicPeriod"/>
            </a:pPr>
            <a:r>
              <a:rPr lang="pl-PL" dirty="0" smtClean="0"/>
              <a:t>Ankieta uczestnika</a:t>
            </a:r>
          </a:p>
          <a:p>
            <a:pPr marL="514350" indent="-514350">
              <a:buAutoNum type="arabicPeriod"/>
            </a:pPr>
            <a:r>
              <a:rPr lang="pl-PL" dirty="0" smtClean="0"/>
              <a:t>*Ankieta dla wychowawcy – przeprowadzą koordynatorzy projektu</a:t>
            </a:r>
            <a:endParaRPr lang="pl-PL" dirty="0"/>
          </a:p>
        </p:txBody>
      </p:sp>
      <p:pic>
        <p:nvPicPr>
          <p:cNvPr id="4" name="Obraz 3" descr="EU flag-Erasmus+_vect_POS.jpg"/>
          <p:cNvPicPr>
            <a:picLocks noChangeAspect="1"/>
          </p:cNvPicPr>
          <p:nvPr/>
        </p:nvPicPr>
        <p:blipFill>
          <a:blip r:embed="rId2" cstate="print"/>
          <a:stretch>
            <a:fillRect/>
          </a:stretch>
        </p:blipFill>
        <p:spPr>
          <a:xfrm>
            <a:off x="0" y="404665"/>
            <a:ext cx="1619672" cy="46264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Komunikacja w projekcie</a:t>
            </a:r>
            <a:endParaRPr lang="pl-PL" dirty="0"/>
          </a:p>
        </p:txBody>
      </p:sp>
      <p:sp>
        <p:nvSpPr>
          <p:cNvPr id="3" name="Symbol zastępczy zawartości 2"/>
          <p:cNvSpPr>
            <a:spLocks noGrp="1"/>
          </p:cNvSpPr>
          <p:nvPr>
            <p:ph idx="1"/>
          </p:nvPr>
        </p:nvSpPr>
        <p:spPr/>
        <p:txBody>
          <a:bodyPr/>
          <a:lstStyle/>
          <a:p>
            <a:pPr>
              <a:buNone/>
            </a:pPr>
            <a:r>
              <a:rPr lang="pl-PL" dirty="0" smtClean="0"/>
              <a:t>	Bieżąca komunikacja będzie odbywała się przy pomocy aplikacji </a:t>
            </a:r>
            <a:r>
              <a:rPr lang="pl-PL" b="1" u="sng" dirty="0" err="1" smtClean="0">
                <a:solidFill>
                  <a:srgbClr val="C00000"/>
                </a:solidFill>
              </a:rPr>
              <a:t>WhatsApp</a:t>
            </a:r>
            <a:r>
              <a:rPr lang="pl-PL" b="1" u="sng" dirty="0" smtClean="0">
                <a:solidFill>
                  <a:srgbClr val="C00000"/>
                </a:solidFill>
              </a:rPr>
              <a:t>.</a:t>
            </a:r>
            <a:r>
              <a:rPr lang="pl-PL" b="1" u="sng" dirty="0" smtClean="0"/>
              <a:t> </a:t>
            </a:r>
          </a:p>
          <a:p>
            <a:pPr>
              <a:buNone/>
            </a:pPr>
            <a:r>
              <a:rPr lang="pl-PL" dirty="0" smtClean="0"/>
              <a:t>	Każdy uczestnik jest </a:t>
            </a:r>
            <a:r>
              <a:rPr lang="pl-PL" dirty="0" smtClean="0">
                <a:solidFill>
                  <a:srgbClr val="C00000"/>
                </a:solidFill>
              </a:rPr>
              <a:t>ZOBOWIĄZANY</a:t>
            </a:r>
            <a:r>
              <a:rPr lang="pl-PL" dirty="0" smtClean="0"/>
              <a:t>  dołączyć do </a:t>
            </a:r>
            <a:r>
              <a:rPr lang="pl-PL" u="sng" dirty="0" smtClean="0">
                <a:solidFill>
                  <a:srgbClr val="00B050"/>
                </a:solidFill>
              </a:rPr>
              <a:t>grupy projektowej na </a:t>
            </a:r>
            <a:r>
              <a:rPr lang="pl-PL" u="sng" dirty="0" err="1" smtClean="0">
                <a:solidFill>
                  <a:srgbClr val="00B050"/>
                </a:solidFill>
              </a:rPr>
              <a:t>WhatsApp</a:t>
            </a:r>
            <a:r>
              <a:rPr lang="pl-PL" u="sng" dirty="0" smtClean="0">
                <a:solidFill>
                  <a:srgbClr val="00B050"/>
                </a:solidFill>
              </a:rPr>
              <a:t>.</a:t>
            </a:r>
          </a:p>
          <a:p>
            <a:pPr>
              <a:buNone/>
            </a:pPr>
            <a:r>
              <a:rPr lang="pl-PL" dirty="0" smtClean="0"/>
              <a:t>Koordynator grupy na </a:t>
            </a:r>
            <a:r>
              <a:rPr lang="pl-PL" dirty="0" err="1" smtClean="0"/>
              <a:t>WhatsApp</a:t>
            </a:r>
            <a:r>
              <a:rPr lang="pl-PL" dirty="0" smtClean="0"/>
              <a:t>: </a:t>
            </a:r>
          </a:p>
          <a:p>
            <a:pPr>
              <a:buNone/>
            </a:pPr>
            <a:r>
              <a:rPr lang="pl-PL" dirty="0" smtClean="0"/>
              <a:t>Monika Bartos</a:t>
            </a:r>
          </a:p>
          <a:p>
            <a:pPr>
              <a:buNone/>
            </a:pPr>
            <a:r>
              <a:rPr lang="pl-PL" dirty="0" smtClean="0"/>
              <a:t>Tel: 600 471 779</a:t>
            </a:r>
          </a:p>
          <a:p>
            <a:pPr>
              <a:buNone/>
            </a:pPr>
            <a:r>
              <a:rPr lang="pl-PL" dirty="0" smtClean="0"/>
              <a:t>E-mail: </a:t>
            </a:r>
            <a:r>
              <a:rPr lang="pl-PL" dirty="0" err="1" smtClean="0"/>
              <a:t>monika.agnieszka.bartos@gmail.com</a:t>
            </a:r>
            <a:endParaRPr lang="pl-PL" dirty="0" smtClean="0"/>
          </a:p>
          <a:p>
            <a:pPr>
              <a:buNone/>
            </a:pPr>
            <a:endParaRPr lang="pl-PL" b="1" u="sng" dirty="0"/>
          </a:p>
        </p:txBody>
      </p:sp>
      <p:pic>
        <p:nvPicPr>
          <p:cNvPr id="5" name="Obraz 4" descr="EU flag-Erasmus+_vect_POS.jpg"/>
          <p:cNvPicPr>
            <a:picLocks noChangeAspect="1"/>
          </p:cNvPicPr>
          <p:nvPr/>
        </p:nvPicPr>
        <p:blipFill>
          <a:blip r:embed="rId2" cstate="print"/>
          <a:stretch>
            <a:fillRect/>
          </a:stretch>
        </p:blipFill>
        <p:spPr>
          <a:xfrm>
            <a:off x="179512" y="188640"/>
            <a:ext cx="1979712" cy="56548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a:buNone/>
            </a:pPr>
            <a:r>
              <a:rPr lang="pl-PL" dirty="0" smtClean="0"/>
              <a:t>    </a:t>
            </a:r>
            <a:r>
              <a:rPr lang="pl-PL" sz="4800" b="1" dirty="0" smtClean="0">
                <a:solidFill>
                  <a:srgbClr val="C00000"/>
                </a:solidFill>
              </a:rPr>
              <a:t>Proszę zapoznać się z regulaminem projektu dostępnym do pobrania na stronie </a:t>
            </a:r>
            <a:r>
              <a:rPr lang="pl-PL" sz="4800" b="1" dirty="0" err="1" smtClean="0">
                <a:solidFill>
                  <a:srgbClr val="C00000"/>
                </a:solidFill>
                <a:hlinkClick r:id="rId2"/>
              </a:rPr>
              <a:t>www.xilo.krakow.pl</a:t>
            </a:r>
            <a:r>
              <a:rPr lang="pl-PL" sz="4800" b="1" dirty="0" smtClean="0">
                <a:solidFill>
                  <a:srgbClr val="C00000"/>
                </a:solidFill>
              </a:rPr>
              <a:t> w zakładce projektu !!!!!</a:t>
            </a:r>
            <a:endParaRPr lang="pl-PL" sz="4800" b="1" dirty="0">
              <a:solidFill>
                <a:srgbClr val="C00000"/>
              </a:solidFill>
            </a:endParaRPr>
          </a:p>
        </p:txBody>
      </p:sp>
      <p:pic>
        <p:nvPicPr>
          <p:cNvPr id="4" name="Obraz 3" descr="EU flag-Erasmus+_vect_POS.jpg"/>
          <p:cNvPicPr>
            <a:picLocks noChangeAspect="1"/>
          </p:cNvPicPr>
          <p:nvPr/>
        </p:nvPicPr>
        <p:blipFill>
          <a:blip r:embed="rId3" cstate="print"/>
          <a:stretch>
            <a:fillRect/>
          </a:stretch>
        </p:blipFill>
        <p:spPr>
          <a:xfrm>
            <a:off x="467544" y="188640"/>
            <a:ext cx="4211960" cy="120311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Działania w projekcie</a:t>
            </a:r>
            <a:endParaRPr lang="pl-PL" dirty="0"/>
          </a:p>
        </p:txBody>
      </p:sp>
      <p:sp>
        <p:nvSpPr>
          <p:cNvPr id="3" name="Symbol zastępczy tekstu 2"/>
          <p:cNvSpPr>
            <a:spLocks noGrp="1"/>
          </p:cNvSpPr>
          <p:nvPr>
            <p:ph type="body" idx="1"/>
          </p:nvPr>
        </p:nvSpPr>
        <p:spPr/>
        <p:txBody>
          <a:bodyPr/>
          <a:lstStyle/>
          <a:p>
            <a:r>
              <a:rPr lang="pl-PL" dirty="0" smtClean="0"/>
              <a:t>Lokalne</a:t>
            </a:r>
            <a:endParaRPr lang="pl-PL" dirty="0"/>
          </a:p>
        </p:txBody>
      </p:sp>
      <p:sp>
        <p:nvSpPr>
          <p:cNvPr id="4" name="Symbol zastępczy zawartości 3"/>
          <p:cNvSpPr>
            <a:spLocks noGrp="1"/>
          </p:cNvSpPr>
          <p:nvPr>
            <p:ph sz="half" idx="2"/>
          </p:nvPr>
        </p:nvSpPr>
        <p:spPr/>
        <p:txBody>
          <a:bodyPr/>
          <a:lstStyle/>
          <a:p>
            <a:pPr marL="457200" indent="-457200">
              <a:buAutoNum type="arabicPeriod"/>
            </a:pPr>
            <a:r>
              <a:rPr lang="pl-PL" dirty="0" smtClean="0"/>
              <a:t>Warsztaty kształtujące umiejętności miękkie (wszyscy członkowie klubu)</a:t>
            </a:r>
          </a:p>
          <a:p>
            <a:pPr marL="457200" indent="-457200">
              <a:buAutoNum type="arabicPeriod"/>
            </a:pPr>
            <a:r>
              <a:rPr lang="pl-PL" dirty="0" smtClean="0"/>
              <a:t>Przygotowanie materiałów (filmów, prezentacji, map, ankiet, opracowań graficznych)  na spotkania międzynarodowe</a:t>
            </a:r>
          </a:p>
          <a:p>
            <a:pPr marL="457200" indent="-457200">
              <a:buAutoNum type="arabicPeriod"/>
            </a:pPr>
            <a:r>
              <a:rPr lang="pl-PL" dirty="0" smtClean="0"/>
              <a:t>Ewaluacja projektu i raporty</a:t>
            </a:r>
            <a:endParaRPr lang="pl-PL" dirty="0"/>
          </a:p>
        </p:txBody>
      </p:sp>
      <p:sp>
        <p:nvSpPr>
          <p:cNvPr id="5" name="Symbol zastępczy tekstu 4"/>
          <p:cNvSpPr>
            <a:spLocks noGrp="1"/>
          </p:cNvSpPr>
          <p:nvPr>
            <p:ph type="body" sz="quarter" idx="3"/>
          </p:nvPr>
        </p:nvSpPr>
        <p:spPr/>
        <p:txBody>
          <a:bodyPr/>
          <a:lstStyle/>
          <a:p>
            <a:r>
              <a:rPr lang="pl-PL" dirty="0" smtClean="0"/>
              <a:t>Międzynarodowe</a:t>
            </a:r>
            <a:endParaRPr lang="pl-PL" dirty="0"/>
          </a:p>
        </p:txBody>
      </p:sp>
      <p:sp>
        <p:nvSpPr>
          <p:cNvPr id="6" name="Symbol zastępczy zawartości 5"/>
          <p:cNvSpPr>
            <a:spLocks noGrp="1"/>
          </p:cNvSpPr>
          <p:nvPr>
            <p:ph sz="quarter" idx="4"/>
          </p:nvPr>
        </p:nvSpPr>
        <p:spPr/>
        <p:txBody>
          <a:bodyPr/>
          <a:lstStyle/>
          <a:p>
            <a:pPr marL="457200" indent="-457200">
              <a:buAutoNum type="arabicPeriod"/>
            </a:pPr>
            <a:r>
              <a:rPr lang="pl-PL" dirty="0" smtClean="0"/>
              <a:t>Pięć konferencji międzynarodowych :</a:t>
            </a:r>
          </a:p>
          <a:p>
            <a:pPr marL="457200" indent="-457200"/>
            <a:r>
              <a:rPr lang="pl-PL" dirty="0" smtClean="0"/>
              <a:t>Łotwa</a:t>
            </a:r>
          </a:p>
          <a:p>
            <a:pPr marL="457200" indent="-457200"/>
            <a:r>
              <a:rPr lang="pl-PL" dirty="0" smtClean="0"/>
              <a:t>Rumunia</a:t>
            </a:r>
          </a:p>
          <a:p>
            <a:pPr marL="457200" indent="-457200"/>
            <a:r>
              <a:rPr lang="pl-PL" dirty="0" smtClean="0"/>
              <a:t>Hiszpania</a:t>
            </a:r>
          </a:p>
          <a:p>
            <a:pPr marL="457200" indent="-457200"/>
            <a:r>
              <a:rPr lang="pl-PL" dirty="0" smtClean="0"/>
              <a:t>Włochy</a:t>
            </a:r>
          </a:p>
          <a:p>
            <a:pPr marL="457200" indent="-457200"/>
            <a:r>
              <a:rPr lang="pl-PL" dirty="0" smtClean="0"/>
              <a:t>Polska</a:t>
            </a:r>
          </a:p>
          <a:p>
            <a:pPr marL="457200" indent="-457200">
              <a:buNone/>
            </a:pPr>
            <a:r>
              <a:rPr lang="pl-PL" dirty="0" smtClean="0"/>
              <a:t>*w każdej konferencji weźmie udział 3-4 uczniów</a:t>
            </a:r>
            <a:endParaRPr lang="pl-PL" dirty="0"/>
          </a:p>
        </p:txBody>
      </p:sp>
      <p:pic>
        <p:nvPicPr>
          <p:cNvPr id="7" name="Obraz 6" descr="EU flag-Erasmus+_vect_POS.jpg"/>
          <p:cNvPicPr>
            <a:picLocks noChangeAspect="1"/>
          </p:cNvPicPr>
          <p:nvPr/>
        </p:nvPicPr>
        <p:blipFill>
          <a:blip r:embed="rId2" cstate="print"/>
          <a:stretch>
            <a:fillRect/>
          </a:stretch>
        </p:blipFill>
        <p:spPr>
          <a:xfrm>
            <a:off x="251520" y="188640"/>
            <a:ext cx="1763688" cy="50378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Kto będzie mógł wyjechać? </a:t>
            </a:r>
            <a:endParaRPr lang="pl-PL" dirty="0"/>
          </a:p>
        </p:txBody>
      </p:sp>
      <p:sp>
        <p:nvSpPr>
          <p:cNvPr id="3" name="Symbol zastępczy zawartości 2"/>
          <p:cNvSpPr>
            <a:spLocks noGrp="1"/>
          </p:cNvSpPr>
          <p:nvPr>
            <p:ph idx="1"/>
          </p:nvPr>
        </p:nvSpPr>
        <p:spPr/>
        <p:txBody>
          <a:bodyPr/>
          <a:lstStyle/>
          <a:p>
            <a:pPr lvl="0"/>
            <a:r>
              <a:rPr lang="pl-PL" dirty="0"/>
              <a:t>Pozytywne zaliczenie testu praktycznej znajomości języka angielskiego.</a:t>
            </a:r>
          </a:p>
          <a:p>
            <a:pPr lvl="0"/>
            <a:r>
              <a:rPr lang="pl-PL" dirty="0"/>
              <a:t>Złożenie deklaracji o możliwości przyjęcia i ugoszczenia innego uczestnika Projektu pochodzącego z zagranicy.</a:t>
            </a:r>
          </a:p>
          <a:p>
            <a:pPr lvl="0"/>
            <a:r>
              <a:rPr lang="pl-PL" dirty="0"/>
              <a:t>Złożenie listu motywacyjnego dotyczącego udziału w Projekcie.</a:t>
            </a:r>
          </a:p>
          <a:p>
            <a:endParaRPr lang="pl-PL" dirty="0"/>
          </a:p>
        </p:txBody>
      </p:sp>
      <p:pic>
        <p:nvPicPr>
          <p:cNvPr id="4" name="Obraz 3" descr="EU flag-Erasmus+_vect_POS.jpg"/>
          <p:cNvPicPr>
            <a:picLocks noChangeAspect="1"/>
          </p:cNvPicPr>
          <p:nvPr/>
        </p:nvPicPr>
        <p:blipFill>
          <a:blip r:embed="rId2" cstate="print"/>
          <a:stretch>
            <a:fillRect/>
          </a:stretch>
        </p:blipFill>
        <p:spPr>
          <a:xfrm>
            <a:off x="0" y="188641"/>
            <a:ext cx="1691680" cy="48321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Kryteria wyboru uczestników wyjazdów</a:t>
            </a:r>
            <a:endParaRPr lang="pl-PL" dirty="0"/>
          </a:p>
        </p:txBody>
      </p:sp>
      <p:sp>
        <p:nvSpPr>
          <p:cNvPr id="3" name="Symbol zastępczy zawartości 2"/>
          <p:cNvSpPr>
            <a:spLocks noGrp="1"/>
          </p:cNvSpPr>
          <p:nvPr>
            <p:ph idx="1"/>
          </p:nvPr>
        </p:nvSpPr>
        <p:spPr/>
        <p:txBody>
          <a:bodyPr>
            <a:normAutofit/>
          </a:bodyPr>
          <a:lstStyle/>
          <a:p>
            <a:pPr lvl="0">
              <a:buNone/>
            </a:pPr>
            <a:r>
              <a:rPr lang="pl-PL" sz="2000" dirty="0"/>
              <a:t>O wyborze uczestnika do mobilności decydować </a:t>
            </a:r>
            <a:r>
              <a:rPr lang="pl-PL" sz="2000" dirty="0" smtClean="0"/>
              <a:t>będzie </a:t>
            </a:r>
            <a:r>
              <a:rPr lang="pl-PL" sz="2000" dirty="0"/>
              <a:t>liczba punktów uzyskanych za: </a:t>
            </a:r>
          </a:p>
          <a:p>
            <a:r>
              <a:rPr lang="pl-PL" sz="2000" dirty="0"/>
              <a:t>obecność na zaplanowanych spotkaniach </a:t>
            </a:r>
            <a:r>
              <a:rPr lang="pl-PL" sz="2000" dirty="0" smtClean="0"/>
              <a:t>projektowych</a:t>
            </a:r>
          </a:p>
          <a:p>
            <a:r>
              <a:rPr lang="pl-PL" sz="2000" dirty="0"/>
              <a:t>aktywny udział w pracach projektowych i przestrzeganie terminowości realizowanych </a:t>
            </a:r>
            <a:r>
              <a:rPr lang="pl-PL" sz="2000" dirty="0" smtClean="0"/>
              <a:t>zadań</a:t>
            </a:r>
          </a:p>
          <a:p>
            <a:r>
              <a:rPr lang="pl-PL" sz="2000" dirty="0"/>
              <a:t>frekwencję na obowiązkowych zajęciach edukacyjnych która nie może być niższa niż 80% w danym roku </a:t>
            </a:r>
            <a:r>
              <a:rPr lang="pl-PL" sz="2000" dirty="0" smtClean="0"/>
              <a:t>szkolnym</a:t>
            </a:r>
          </a:p>
          <a:p>
            <a:pPr lvl="0"/>
            <a:r>
              <a:rPr lang="pl-PL" sz="2000" dirty="0"/>
              <a:t>Jeżeli uczeń zakwalifikowany do udziału w mobilności zrezygnuje z udziału w projekcie, lub z udziału w mobilności, na jego miejsce zostanie wybrany uczeń z listy rezerwowej.</a:t>
            </a:r>
          </a:p>
          <a:p>
            <a:r>
              <a:rPr lang="pl-PL" sz="2000" dirty="0"/>
              <a:t>W przypadku uzyskania przez uczniów takiej samej liczby punktów zostanie przeprowadzony dodatkowy quiz dotyczący kraju </a:t>
            </a:r>
            <a:r>
              <a:rPr lang="pl-PL" sz="2000" dirty="0" smtClean="0"/>
              <a:t>partnerskiego</a:t>
            </a:r>
          </a:p>
          <a:p>
            <a:pPr>
              <a:buNone/>
            </a:pPr>
            <a:r>
              <a:rPr lang="pl-PL" sz="2000" dirty="0" smtClean="0"/>
              <a:t>*szczegółowa punktacja w Regulaminie Projektu</a:t>
            </a:r>
            <a:endParaRPr lang="pl-PL" sz="2000" dirty="0"/>
          </a:p>
        </p:txBody>
      </p:sp>
      <p:pic>
        <p:nvPicPr>
          <p:cNvPr id="4" name="Obraz 3" descr="EU flag-Erasmus+_vect_POS.jpg"/>
          <p:cNvPicPr>
            <a:picLocks noChangeAspect="1"/>
          </p:cNvPicPr>
          <p:nvPr/>
        </p:nvPicPr>
        <p:blipFill>
          <a:blip r:embed="rId2" cstate="print"/>
          <a:stretch>
            <a:fillRect/>
          </a:stretch>
        </p:blipFill>
        <p:spPr>
          <a:xfrm>
            <a:off x="0" y="836712"/>
            <a:ext cx="2411760" cy="68889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764704"/>
            <a:ext cx="7772400" cy="1470025"/>
          </a:xfrm>
        </p:spPr>
        <p:txBody>
          <a:bodyPr/>
          <a:lstStyle/>
          <a:p>
            <a:endParaRPr lang="pl-PL" dirty="0"/>
          </a:p>
        </p:txBody>
      </p:sp>
      <p:sp>
        <p:nvSpPr>
          <p:cNvPr id="3" name="Podtytuł 2"/>
          <p:cNvSpPr>
            <a:spLocks noGrp="1"/>
          </p:cNvSpPr>
          <p:nvPr>
            <p:ph type="subTitle" idx="1"/>
          </p:nvPr>
        </p:nvSpPr>
        <p:spPr>
          <a:xfrm>
            <a:off x="1187624" y="2708920"/>
            <a:ext cx="7200800" cy="3384376"/>
          </a:xfrm>
        </p:spPr>
        <p:txBody>
          <a:bodyPr>
            <a:normAutofit fontScale="92500" lnSpcReduction="10000"/>
          </a:bodyPr>
          <a:lstStyle/>
          <a:p>
            <a:endParaRPr lang="pl-PL" dirty="0" smtClean="0"/>
          </a:p>
          <a:p>
            <a:r>
              <a:rPr lang="pl-PL" sz="9300" dirty="0" smtClean="0">
                <a:solidFill>
                  <a:srgbClr val="C00000"/>
                </a:solidFill>
              </a:rPr>
              <a:t>Gdzie będziemy wyjeżdżać?</a:t>
            </a:r>
            <a:endParaRPr lang="pl-PL" sz="9300" dirty="0">
              <a:solidFill>
                <a:srgbClr val="C00000"/>
              </a:solidFill>
            </a:endParaRPr>
          </a:p>
        </p:txBody>
      </p:sp>
      <p:pic>
        <p:nvPicPr>
          <p:cNvPr id="4" name="Obraz 3" descr="EU flag-Erasmus+_vect_POS.jpg"/>
          <p:cNvPicPr>
            <a:picLocks noChangeAspect="1"/>
          </p:cNvPicPr>
          <p:nvPr/>
        </p:nvPicPr>
        <p:blipFill>
          <a:blip r:embed="rId2" cstate="print"/>
          <a:stretch>
            <a:fillRect/>
          </a:stretch>
        </p:blipFill>
        <p:spPr>
          <a:xfrm>
            <a:off x="1115616" y="332656"/>
            <a:ext cx="6876256" cy="196414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Ryga na Łotwie</a:t>
            </a:r>
            <a:endParaRPr lang="pl-PL" dirty="0"/>
          </a:p>
        </p:txBody>
      </p:sp>
      <p:sp>
        <p:nvSpPr>
          <p:cNvPr id="3" name="Symbol zastępczy tekstu 2"/>
          <p:cNvSpPr>
            <a:spLocks noGrp="1"/>
          </p:cNvSpPr>
          <p:nvPr>
            <p:ph type="body" idx="1"/>
          </p:nvPr>
        </p:nvSpPr>
        <p:spPr/>
        <p:txBody>
          <a:bodyPr/>
          <a:lstStyle/>
          <a:p>
            <a:r>
              <a:rPr lang="pl-PL" dirty="0" smtClean="0"/>
              <a:t>Kiedy?</a:t>
            </a:r>
            <a:endParaRPr lang="pl-PL" dirty="0"/>
          </a:p>
        </p:txBody>
      </p:sp>
      <p:sp>
        <p:nvSpPr>
          <p:cNvPr id="4" name="Symbol zastępczy zawartości 3"/>
          <p:cNvSpPr>
            <a:spLocks noGrp="1"/>
          </p:cNvSpPr>
          <p:nvPr>
            <p:ph sz="half" idx="2"/>
          </p:nvPr>
        </p:nvSpPr>
        <p:spPr/>
        <p:txBody>
          <a:bodyPr/>
          <a:lstStyle/>
          <a:p>
            <a:pPr>
              <a:buNone/>
            </a:pPr>
            <a:r>
              <a:rPr lang="pl-PL" dirty="0" smtClean="0"/>
              <a:t> Kwiecień 2017</a:t>
            </a:r>
          </a:p>
          <a:p>
            <a:pPr>
              <a:buNone/>
            </a:pPr>
            <a:endParaRPr lang="pl-PL" dirty="0"/>
          </a:p>
          <a:p>
            <a:pPr>
              <a:buNone/>
            </a:pPr>
            <a:endParaRPr lang="pl-PL" dirty="0" smtClean="0"/>
          </a:p>
          <a:p>
            <a:pPr>
              <a:buNone/>
            </a:pPr>
            <a:endParaRPr lang="pl-PL" dirty="0"/>
          </a:p>
          <a:p>
            <a:pPr>
              <a:buNone/>
            </a:pPr>
            <a:endParaRPr lang="pl-PL" dirty="0" smtClean="0"/>
          </a:p>
          <a:p>
            <a:pPr>
              <a:buNone/>
            </a:pPr>
            <a:endParaRPr lang="pl-PL" dirty="0"/>
          </a:p>
          <a:p>
            <a:pPr>
              <a:buNone/>
            </a:pPr>
            <a:endParaRPr lang="pl-PL" dirty="0"/>
          </a:p>
        </p:txBody>
      </p:sp>
      <p:sp>
        <p:nvSpPr>
          <p:cNvPr id="5" name="Symbol zastępczy tekstu 4"/>
          <p:cNvSpPr>
            <a:spLocks noGrp="1"/>
          </p:cNvSpPr>
          <p:nvPr>
            <p:ph type="body" sz="quarter" idx="3"/>
          </p:nvPr>
        </p:nvSpPr>
        <p:spPr/>
        <p:txBody>
          <a:bodyPr/>
          <a:lstStyle/>
          <a:p>
            <a:r>
              <a:rPr lang="pl-PL" dirty="0" smtClean="0"/>
              <a:t>Temat:</a:t>
            </a:r>
            <a:endParaRPr lang="pl-PL" dirty="0"/>
          </a:p>
        </p:txBody>
      </p:sp>
      <p:sp>
        <p:nvSpPr>
          <p:cNvPr id="6" name="Symbol zastępczy zawartości 5"/>
          <p:cNvSpPr>
            <a:spLocks noGrp="1"/>
          </p:cNvSpPr>
          <p:nvPr>
            <p:ph sz="quarter" idx="4"/>
          </p:nvPr>
        </p:nvSpPr>
        <p:spPr/>
        <p:txBody>
          <a:bodyPr/>
          <a:lstStyle/>
          <a:p>
            <a:pPr>
              <a:buNone/>
            </a:pPr>
            <a:r>
              <a:rPr lang="pl-PL" dirty="0" smtClean="0"/>
              <a:t>	Zostaną zaprezentowane filmy przygotowane przez szkoły partnerskie na temat swojego miasta, warunków społecznych, gospodarczych, ekonomicznych, demograficznych, przyrodniczych, historii i kultury danego regionu.</a:t>
            </a:r>
            <a:endParaRPr lang="pl-PL" dirty="0"/>
          </a:p>
        </p:txBody>
      </p:sp>
      <p:pic>
        <p:nvPicPr>
          <p:cNvPr id="10" name="Obraz 9" descr="EU flag-Erasmus+_vect_POS.jpg"/>
          <p:cNvPicPr>
            <a:picLocks noChangeAspect="1"/>
          </p:cNvPicPr>
          <p:nvPr/>
        </p:nvPicPr>
        <p:blipFill>
          <a:blip r:embed="rId2" cstate="print"/>
          <a:stretch>
            <a:fillRect/>
          </a:stretch>
        </p:blipFill>
        <p:spPr>
          <a:xfrm>
            <a:off x="251520" y="404664"/>
            <a:ext cx="2267744" cy="647762"/>
          </a:xfrm>
          <a:prstGeom prst="rect">
            <a:avLst/>
          </a:prstGeom>
        </p:spPr>
      </p:pic>
      <p:pic>
        <p:nvPicPr>
          <p:cNvPr id="11" name="Obraz 10" descr="riga.jpg"/>
          <p:cNvPicPr>
            <a:picLocks noChangeAspect="1"/>
          </p:cNvPicPr>
          <p:nvPr/>
        </p:nvPicPr>
        <p:blipFill>
          <a:blip r:embed="rId3" cstate="print"/>
          <a:stretch>
            <a:fillRect/>
          </a:stretch>
        </p:blipFill>
        <p:spPr>
          <a:xfrm>
            <a:off x="395536" y="2683020"/>
            <a:ext cx="4335678" cy="341027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268</Words>
  <Application>Microsoft Office PowerPoint</Application>
  <PresentationFormat>Pokaz na ekranie (4:3)</PresentationFormat>
  <Paragraphs>76</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Slajd 1</vt:lpstr>
      <vt:lpstr>Klub projektu Erasmus +</vt:lpstr>
      <vt:lpstr> Komunikacja w projekcie</vt:lpstr>
      <vt:lpstr>Slajd 4</vt:lpstr>
      <vt:lpstr>Działania w projekcie</vt:lpstr>
      <vt:lpstr>Kto będzie mógł wyjechać? </vt:lpstr>
      <vt:lpstr>Kryteria wyboru uczestników wyjazdów</vt:lpstr>
      <vt:lpstr>Slajd 8</vt:lpstr>
      <vt:lpstr>Ryga na Łotwie</vt:lpstr>
      <vt:lpstr>Craiova w Rumunii</vt:lpstr>
      <vt:lpstr>Leganes w Hiszpanii</vt:lpstr>
      <vt:lpstr>Aversa we Włoszech</vt:lpstr>
      <vt:lpstr>Kraków w Polsce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Monika Bartos</dc:creator>
  <cp:lastModifiedBy>Monika Bartos</cp:lastModifiedBy>
  <cp:revision>16</cp:revision>
  <dcterms:created xsi:type="dcterms:W3CDTF">2016-10-20T17:52:37Z</dcterms:created>
  <dcterms:modified xsi:type="dcterms:W3CDTF">2016-10-20T19:41:54Z</dcterms:modified>
</cp:coreProperties>
</file>